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8" r:id="rId2"/>
    <p:sldId id="269" r:id="rId3"/>
  </p:sldIdLst>
  <p:sldSz cx="9144000" cy="6858000" type="screen4x3"/>
  <p:notesSz cx="6881813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769"/>
    <a:srgbClr val="714D4D"/>
    <a:srgbClr val="202129"/>
    <a:srgbClr val="FEEDBB"/>
    <a:srgbClr val="2D2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655" autoAdjust="0"/>
  </p:normalViewPr>
  <p:slideViewPr>
    <p:cSldViewPr snapToGrid="0" snapToObjects="1"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5/10/relationships/revisionInfo" Target="revisionInfo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211484"/>
            <a:ext cx="7772400" cy="1147097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FEEDBB"/>
                </a:solidFill>
                <a:latin typeface="Garamond"/>
                <a:cs typeface="Garamon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358581"/>
            <a:ext cx="6400800" cy="771832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pic>
        <p:nvPicPr>
          <p:cNvPr id="9" name="Imagen 8" descr="Logo PJECZ Ver bei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09116"/>
            <a:ext cx="6828993" cy="2913888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15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6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72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20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2D2F39"/>
                </a:solidFill>
                <a:latin typeface="Titillium WebRegular"/>
                <a:cs typeface="Titillium WebRegular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5671"/>
          </a:xfrm>
        </p:spPr>
        <p:txBody>
          <a:bodyPr/>
          <a:lstStyle>
            <a:lvl1pPr>
              <a:defRPr b="0" i="0">
                <a:latin typeface="Garamond"/>
                <a:cs typeface="Garamond"/>
              </a:defRPr>
            </a:lvl1pPr>
            <a:lvl2pPr>
              <a:defRPr b="0" i="0">
                <a:latin typeface="Garamond"/>
                <a:cs typeface="Garamond"/>
              </a:defRPr>
            </a:lvl2pPr>
            <a:lvl3pPr>
              <a:defRPr b="0" i="0">
                <a:latin typeface="Garamond"/>
                <a:cs typeface="Garamond"/>
              </a:defRPr>
            </a:lvl3pPr>
            <a:lvl4pPr>
              <a:defRPr b="0" i="0">
                <a:latin typeface="Garamond"/>
                <a:cs typeface="Garamond"/>
              </a:defRPr>
            </a:lvl4pPr>
            <a:lvl5pPr>
              <a:defRPr b="0" i="0">
                <a:latin typeface="Garamond"/>
                <a:cs typeface="Garamond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2D2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PJECZ Hori bei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1" y="6268775"/>
            <a:ext cx="2869397" cy="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f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E47DC89-5A4E-EA4A-A616-1B366F85EE07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7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af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E47DC89-5A4E-EA4A-A616-1B366F85EE07}" type="datetimeFigureOut">
              <a:rPr lang="es-ES" smtClean="0"/>
              <a:t>11/09/2020</a:t>
            </a:fld>
            <a:endParaRPr lang="es-ES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1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58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71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3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89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4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pPr/>
              <a:t>11/09/2020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9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iagonal"/>
          <p:cNvSpPr/>
          <p:nvPr/>
        </p:nvSpPr>
        <p:spPr>
          <a:xfrm>
            <a:off x="2859607" y="1858624"/>
            <a:ext cx="2968978" cy="459643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389511" y="824561"/>
            <a:ext cx="8417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 </a:t>
            </a:r>
            <a:r>
              <a:rPr lang="es-MX" sz="2000" dirty="0" smtClean="0"/>
              <a:t>Jurisprudencia </a:t>
            </a:r>
            <a:r>
              <a:rPr lang="es-MX" sz="2000" dirty="0"/>
              <a:t>sentada por los órganos competentes para </a:t>
            </a:r>
            <a:r>
              <a:rPr lang="es-MX" sz="2000" dirty="0" smtClean="0"/>
              <a:t>establecer </a:t>
            </a:r>
          </a:p>
          <a:p>
            <a:pPr algn="ctr"/>
            <a:r>
              <a:rPr lang="es-MX" sz="2000" dirty="0" smtClean="0"/>
              <a:t>votos particulares en las sentencias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701562" y="1903779"/>
            <a:ext cx="328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Voto sobre ilícitos atípicos 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38222" y="2833510"/>
            <a:ext cx="7519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rtículos </a:t>
            </a:r>
            <a:r>
              <a:rPr lang="es-MX" dirty="0"/>
              <a:t>53 a 56 del Reglamento de los Auxiliares de la Administración de Justicia inscritos en el Tribunal Superior de Justicia del Estado de Coahuila de Zaragoza.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Artículo </a:t>
            </a:r>
            <a:r>
              <a:rPr lang="es-MX" dirty="0"/>
              <a:t>1757 del Código Civil para el Estado de Coahuila de Zaragoza</a:t>
            </a:r>
            <a:r>
              <a:rPr lang="es-MX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rtículo </a:t>
            </a:r>
            <a:r>
              <a:rPr lang="es-MX" dirty="0"/>
              <a:t>29 de la Convención Americana de Derechos Humanos</a:t>
            </a:r>
            <a:r>
              <a:rPr lang="es-MX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Artículo </a:t>
            </a:r>
            <a:r>
              <a:rPr lang="es-MX" dirty="0"/>
              <a:t>154, fracción II, numeral 12, de la Constitución Política de Coahuila de Zaragoza.</a:t>
            </a:r>
          </a:p>
        </p:txBody>
      </p:sp>
    </p:spTree>
    <p:extLst>
      <p:ext uri="{BB962C8B-B14F-4D97-AF65-F5344CB8AC3E}">
        <p14:creationId xmlns:p14="http://schemas.microsoft.com/office/powerpoint/2010/main" val="407588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38222" y="1641775"/>
            <a:ext cx="7519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Párrafos </a:t>
            </a:r>
            <a:r>
              <a:rPr lang="es-MX" dirty="0"/>
              <a:t>140 a 143 de la Opinión Consultiva 18/03 de la Corte Interamericana de Derechos Humanos, de fecha 17 de septiembre de 2003, solicitada por los Estados Unidos Mexicanos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8586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105</Words>
  <Application>Microsoft Office PowerPoint</Application>
  <PresentationFormat>Presentación en pantalla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100</cp:revision>
  <cp:lastPrinted>2018-05-07T15:32:48Z</cp:lastPrinted>
  <dcterms:created xsi:type="dcterms:W3CDTF">2017-02-28T19:33:47Z</dcterms:created>
  <dcterms:modified xsi:type="dcterms:W3CDTF">2020-09-11T17:39:23Z</dcterms:modified>
</cp:coreProperties>
</file>